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64" r:id="rId2"/>
    <p:sldId id="307" r:id="rId3"/>
    <p:sldId id="318" r:id="rId4"/>
    <p:sldId id="309" r:id="rId5"/>
    <p:sldId id="310" r:id="rId6"/>
    <p:sldId id="267" r:id="rId7"/>
    <p:sldId id="311" r:id="rId8"/>
    <p:sldId id="312" r:id="rId9"/>
    <p:sldId id="316" r:id="rId10"/>
    <p:sldId id="27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74" d="100"/>
          <a:sy n="74" d="100"/>
        </p:scale>
        <p:origin x="357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1AFA8F-0AF8-46B0-AC90-8D1F1973E7EA}" type="datetimeFigureOut">
              <a:rPr lang="en-US" smtClean="0"/>
              <a:t>11/20/2021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25ADF1-2652-4C76-9007-84704F023A3F}" type="slidenum">
              <a:rPr lang="en-US" smtClean="0"/>
              <a:t>‹#›</a:t>
            </a:fld>
            <a:endParaRPr lang="en-US"/>
          </a:p>
        </p:txBody>
      </p:sp>
    </p:spTree>
    <p:extLst>
      <p:ext uri="{BB962C8B-B14F-4D97-AF65-F5344CB8AC3E}">
        <p14:creationId xmlns:p14="http://schemas.microsoft.com/office/powerpoint/2010/main" val="985232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Rotary was founded on principles that remain at the heart of the organization today. These principles reflect our core values — integrity, diversity, service, leadership, and fellowship, or friendship. Our core values emerge as themes in our guiding principles.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Important to note is that Rotary is apolitical and nonreligious, and does not discriminate on the basis of gender, race, color, faith, national origin, or sexual orientation.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Each club strives to reflect the diversity of its community by including members from a mix of professions, genders, ages, and ethnicities. Having members with different backgrounds and viewpoints gives each club a broader understanding of the community and its problems, and better equips it to find solutions.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016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collective leadership and expertise of our 1.2 million members helps us tackle some of the world’s biggest challenges, locally and globally. We are united by common values and vision for the future as we sharpen our focus with targeted specific causes that will reach communities most in need.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Rotary members believe that we have a shared responsibility to take action on our world’s most persistent issues. Our 36,000+ clubs work together to:</a:t>
            </a:r>
            <a:endParaRPr lang="en-US" sz="1200" b="0" i="0" u="none" strike="noStrike" kern="1200" baseline="0" dirty="0">
              <a:solidFill>
                <a:schemeClr val="tx1"/>
              </a:solidFill>
              <a:latin typeface="+mn-lt"/>
              <a:ea typeface="+mn-ea"/>
              <a:cs typeface="+mn-cs"/>
            </a:endParaRPr>
          </a:p>
          <a:p>
            <a:endParaRPr lang="en-US" dirty="0"/>
          </a:p>
          <a:p>
            <a:pPr marL="457200" lvl="0" indent="-457200">
              <a:buFont typeface="Arial" panose="020B0604020202020204" pitchFamily="34" charset="0"/>
              <a:buChar char="•"/>
            </a:pPr>
            <a:r>
              <a:rPr lang="en-US" sz="1200" dirty="0">
                <a:solidFill>
                  <a:srgbClr val="48595D"/>
                </a:solidFill>
                <a:latin typeface="Arial Narrow" panose="020B0606020202030204" pitchFamily="34" charset="0"/>
                <a:ea typeface="Arial" charset="0"/>
                <a:cs typeface="Arial" panose="020B0604020202020204" pitchFamily="34" charset="0"/>
              </a:rPr>
              <a:t>Support the environment</a:t>
            </a:r>
          </a:p>
          <a:p>
            <a:pPr marL="457200" lvl="0" indent="-457200">
              <a:buFont typeface="Arial" panose="020B0604020202020204" pitchFamily="34" charset="0"/>
              <a:buChar char="•"/>
            </a:pPr>
            <a:r>
              <a:rPr lang="en-US" sz="1200" dirty="0">
                <a:solidFill>
                  <a:srgbClr val="48595D"/>
                </a:solidFill>
                <a:latin typeface="Arial Narrow" panose="020B0606020202030204" pitchFamily="34" charset="0"/>
                <a:ea typeface="Arial" charset="0"/>
                <a:cs typeface="Arial" panose="020B0604020202020204" pitchFamily="34" charset="0"/>
              </a:rPr>
              <a:t>Promote peace</a:t>
            </a:r>
          </a:p>
          <a:p>
            <a:pPr marL="457200" lvl="0" indent="-457200">
              <a:buFont typeface="Arial" panose="020B0604020202020204" pitchFamily="34" charset="0"/>
              <a:buChar char="•"/>
            </a:pPr>
            <a:r>
              <a:rPr lang="en-US" sz="1200" dirty="0">
                <a:solidFill>
                  <a:srgbClr val="48595D"/>
                </a:solidFill>
                <a:latin typeface="Arial Narrow" panose="020B0606020202030204" pitchFamily="34" charset="0"/>
                <a:ea typeface="Arial" charset="0"/>
                <a:cs typeface="Arial" panose="020B0604020202020204" pitchFamily="34" charset="0"/>
              </a:rPr>
              <a:t>Fight disease</a:t>
            </a:r>
          </a:p>
          <a:p>
            <a:pPr marL="457200" lvl="0" indent="-457200">
              <a:buFont typeface="Arial" panose="020B0604020202020204" pitchFamily="34" charset="0"/>
              <a:buChar char="•"/>
            </a:pPr>
            <a:r>
              <a:rPr lang="en-US" sz="1200" dirty="0">
                <a:solidFill>
                  <a:srgbClr val="48595D"/>
                </a:solidFill>
                <a:latin typeface="Arial Narrow" panose="020B0606020202030204" pitchFamily="34" charset="0"/>
                <a:ea typeface="Arial" charset="0"/>
                <a:cs typeface="Arial" panose="020B0604020202020204" pitchFamily="34" charset="0"/>
              </a:rPr>
              <a:t>Provide clean water, sanitation, and hygiene</a:t>
            </a:r>
          </a:p>
          <a:p>
            <a:pPr marL="457200" lvl="0" indent="-457200">
              <a:buFont typeface="Arial" panose="020B0604020202020204" pitchFamily="34" charset="0"/>
              <a:buChar char="•"/>
            </a:pPr>
            <a:r>
              <a:rPr lang="en-US" sz="1200" dirty="0">
                <a:solidFill>
                  <a:srgbClr val="48595D"/>
                </a:solidFill>
                <a:latin typeface="Arial Narrow" panose="020B0606020202030204" pitchFamily="34" charset="0"/>
                <a:ea typeface="Arial" charset="0"/>
                <a:cs typeface="Arial" panose="020B0604020202020204" pitchFamily="34" charset="0"/>
              </a:rPr>
              <a:t>Save mothers and children</a:t>
            </a:r>
          </a:p>
          <a:p>
            <a:pPr marL="457200" lvl="0" indent="-457200">
              <a:buFont typeface="Arial" panose="020B0604020202020204" pitchFamily="34" charset="0"/>
              <a:buChar char="•"/>
            </a:pPr>
            <a:r>
              <a:rPr lang="en-US" sz="1200" dirty="0">
                <a:solidFill>
                  <a:srgbClr val="48595D"/>
                </a:solidFill>
                <a:latin typeface="Arial Narrow" panose="020B0606020202030204" pitchFamily="34" charset="0"/>
                <a:ea typeface="Arial" charset="0"/>
                <a:cs typeface="Arial" panose="020B0604020202020204" pitchFamily="34" charset="0"/>
              </a:rPr>
              <a:t>Support education</a:t>
            </a:r>
          </a:p>
          <a:p>
            <a:pPr marL="457200" lvl="0" indent="-457200">
              <a:buFont typeface="Arial" panose="020B0604020202020204" pitchFamily="34" charset="0"/>
              <a:buChar char="•"/>
            </a:pPr>
            <a:r>
              <a:rPr lang="en-US" sz="1200" dirty="0">
                <a:solidFill>
                  <a:srgbClr val="48595D"/>
                </a:solidFill>
                <a:latin typeface="Arial Narrow" panose="020B0606020202030204" pitchFamily="34" charset="0"/>
                <a:ea typeface="Arial" charset="0"/>
                <a:cs typeface="Arial" panose="020B0604020202020204" pitchFamily="34" charset="0"/>
              </a:rPr>
              <a:t>Grow local economies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275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And</a:t>
            </a:r>
            <a:r>
              <a:rPr lang="en-US" sz="1200" b="0" i="0" kern="1200" baseline="0" dirty="0">
                <a:solidFill>
                  <a:schemeClr val="tx1"/>
                </a:solidFill>
                <a:effectLst/>
                <a:latin typeface="+mn-lt"/>
                <a:ea typeface="+mn-ea"/>
                <a:cs typeface="+mn-cs"/>
              </a:rPr>
              <a:t> even though members have been making a meaningful difference in communities around the world for over 100 years, we are also committed to designing service projects that are high quality and sustainable. Because we know that w</a:t>
            </a:r>
            <a:r>
              <a:rPr lang="en-US" sz="1200" b="0" i="0" kern="1200" dirty="0">
                <a:solidFill>
                  <a:schemeClr val="tx1"/>
                </a:solidFill>
                <a:effectLst/>
                <a:latin typeface="+mn-lt"/>
                <a:ea typeface="+mn-ea"/>
                <a:cs typeface="+mn-cs"/>
              </a:rPr>
              <a:t>ell-planned service projects are more likely to have a strong impact and create effective and transparent communication between your community and club.</a:t>
            </a:r>
            <a:r>
              <a:rPr lang="en-US" sz="1200" b="0" i="0" kern="1200" baseline="0" dirty="0">
                <a:solidFill>
                  <a:schemeClr val="tx1"/>
                </a:solidFill>
                <a:effectLst/>
                <a:latin typeface="+mn-lt"/>
                <a:ea typeface="+mn-ea"/>
                <a:cs typeface="+mn-cs"/>
              </a:rPr>
              <a:t> </a:t>
            </a:r>
          </a:p>
          <a:p>
            <a:br>
              <a:rPr lang="en-US" sz="1200" b="0" i="0" kern="1200" baseline="0" dirty="0">
                <a:solidFill>
                  <a:schemeClr val="tx1"/>
                </a:solidFill>
                <a:effectLst/>
                <a:latin typeface="+mn-lt"/>
                <a:ea typeface="+mn-ea"/>
                <a:cs typeface="+mn-cs"/>
              </a:rPr>
            </a:br>
            <a:r>
              <a:rPr lang="en-US" sz="1200" b="0" i="0" kern="1200" baseline="0" dirty="0">
                <a:solidFill>
                  <a:schemeClr val="tx1"/>
                </a:solidFill>
                <a:effectLst/>
                <a:latin typeface="+mn-lt"/>
                <a:ea typeface="+mn-ea"/>
                <a:cs typeface="+mn-cs"/>
              </a:rPr>
              <a:t>Rotary doesn’t just “do service.” In fact, designing a project is one of the greatest leadership opportunities a member can experience: from assessing the community needs, to organizing and implementation, through promotion and evaluation, members use all of their skills, networks and expertise to get the job done.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43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a:latin typeface="Arial Narrow" panose="020B0606020202030204" pitchFamily="34" charset="0"/>
              </a:rPr>
              <a:t>NOTES TO SPEAKER: Customize</a:t>
            </a:r>
            <a:r>
              <a:rPr lang="en-US" i="1" baseline="0" dirty="0">
                <a:latin typeface="Arial Narrow" panose="020B0606020202030204" pitchFamily="34" charset="0"/>
              </a:rPr>
              <a:t> this slide with information about your club. If you plan to use this slide, make sure to “u</a:t>
            </a:r>
            <a:r>
              <a:rPr lang="en-US" i="1" dirty="0">
                <a:latin typeface="Arial Narrow" panose="020B0606020202030204" pitchFamily="34" charset="0"/>
              </a:rPr>
              <a:t>nhide” (use the Slide Show menu) so it’s visible during the presentation. Consider</a:t>
            </a:r>
            <a:r>
              <a:rPr lang="en-US" i="1" baseline="0" dirty="0">
                <a:latin typeface="Arial Narrow" panose="020B0606020202030204" pitchFamily="34" charset="0"/>
              </a:rPr>
              <a:t> including: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baseline="0" dirty="0">
              <a:latin typeface="Arial Narrow" panose="020B060602020203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latin typeface="Arial Narrow" panose="020B0606020202030204" pitchFamily="34" charset="0"/>
              </a:rPr>
              <a:t>Any relevant history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latin typeface="Arial Narrow" panose="020B0606020202030204" pitchFamily="34" charset="0"/>
              </a:rPr>
              <a:t>Projects that have impacted the community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latin typeface="Arial Narrow" panose="020B0606020202030204" pitchFamily="34" charset="0"/>
              </a:rPr>
              <a:t>Your current size and demographic information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latin typeface="Arial Narrow" panose="020B0606020202030204" pitchFamily="34" charset="0"/>
              </a:rPr>
              <a:t>When, where, and how you meet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latin typeface="Arial Narrow" panose="020B0606020202030204" pitchFamily="34" charset="0"/>
              </a:rPr>
              <a:t>The value you bring to your members and community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latin typeface="Arial Narrow" panose="020B0606020202030204" pitchFamily="34" charset="0"/>
              </a:rPr>
              <a:t>What you are looking for in new members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latin typeface="Arial Narrow" panose="020B0606020202030204" pitchFamily="34" charset="0"/>
              </a:rPr>
              <a:t>Expectations you have of club members (attendance, dues, </a:t>
            </a:r>
            <a:r>
              <a:rPr lang="en-US" i="1" baseline="0" dirty="0" err="1">
                <a:latin typeface="Arial Narrow" panose="020B0606020202030204" pitchFamily="34" charset="0"/>
              </a:rPr>
              <a:t>etc</a:t>
            </a:r>
            <a:r>
              <a:rPr lang="en-US" i="1" baseline="0" dirty="0">
                <a:latin typeface="Arial Narrow" panose="020B060602020203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baseline="0" dirty="0">
              <a:latin typeface="Arial Narrow" panose="020B0606020202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Narrow" panose="020B0606020202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129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When you get involved with Rotary, it’s not just your community that benefits. You benefit, too. As an active Rotarian, you’ll make  connections, develop skills, meet community leaders and tackle local and global issues that are important to you and your fellow club members. You’ll feel the shared sense of purpose that comes from working together to better your community. Here are some a ways to get involved with Rotary without having to be a member of a club.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211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Rotary’s programs are developing the next generation of leaders, providing funding to make the world a better place, and making peace a priority. You can help develop leaders in your community and club by getting involved in Rotary programs and activities. Empower young people through Interact and </a:t>
            </a:r>
            <a:r>
              <a:rPr lang="en-US" sz="1200" b="0" i="0" kern="1200" dirty="0" err="1">
                <a:solidFill>
                  <a:schemeClr val="tx1"/>
                </a:solidFill>
                <a:effectLst/>
                <a:latin typeface="+mn-lt"/>
                <a:ea typeface="+mn-ea"/>
                <a:cs typeface="+mn-cs"/>
              </a:rPr>
              <a:t>Rotaract</a:t>
            </a:r>
            <a:r>
              <a:rPr lang="en-US" sz="1200" b="0" i="0" kern="1200" dirty="0">
                <a:solidFill>
                  <a:schemeClr val="tx1"/>
                </a:solidFill>
                <a:effectLst/>
                <a:latin typeface="+mn-lt"/>
                <a:ea typeface="+mn-ea"/>
                <a:cs typeface="+mn-cs"/>
              </a:rPr>
              <a:t>. Encourage community involvement by sponsoring a Rotary Community Corps. Or share your expertise in a Rotary Action Group.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44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Rotary Fellowships consist are designed for those who share a common interest in recreational activities, sports, hobbies, or professions. These groups help expand skills, foster vocational development, and enhance the Rotary experience by exploring interests while developing connections around the world.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02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FFFF"/>
                </a:solidFill>
                <a:latin typeface="Arial Narrow" panose="020B0606020202030204" pitchFamily="34" charset="0"/>
                <a:ea typeface="Arial" charset="0"/>
                <a:cs typeface="Arial" panose="020B0604020202020204" pitchFamily="34" charset="0"/>
              </a:rPr>
              <a:t>And finally, anyone can take advantage of a wealth of training materials designed to help you learn new skills and become more successful in what you do.</a:t>
            </a:r>
            <a:r>
              <a:rPr lang="en-US" sz="1200" b="0" i="0" u="none" strike="noStrike" kern="1200" baseline="0" dirty="0">
                <a:solidFill>
                  <a:schemeClr val="tx1"/>
                </a:solidFill>
                <a:latin typeface="+mn-lt"/>
                <a:ea typeface="+mn-ea"/>
                <a:cs typeface="+mn-cs"/>
              </a:rPr>
              <a:t> Take courses, find resources, connect with an online community, talk with other registrants and course moderators, customize your user profile, and track your progress. Sign in with your My Rotary account at rotary.org/learn, or find the link on My Rotary under the Learning &amp; Reference tab.</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617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You don't have to be a Rotary member to get involved with Rotary. Connect with a local Rotary club near you to find out what's available and how you can be involved.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Are there</a:t>
            </a:r>
            <a:r>
              <a:rPr lang="en-US" sz="1200" b="0" i="0" kern="1200" baseline="0" dirty="0">
                <a:solidFill>
                  <a:schemeClr val="tx1"/>
                </a:solidFill>
                <a:effectLst/>
                <a:latin typeface="+mn-lt"/>
                <a:ea typeface="+mn-ea"/>
                <a:cs typeface="+mn-cs"/>
              </a:rPr>
              <a:t> any questions I can answer?</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551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D0F0E6-22D0-49A2-8945-52AEAD9041CD}"/>
              </a:ext>
            </a:extLst>
          </p:cNvPr>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23834558-27F1-4188-B277-0880D2CE052B}"/>
              </a:ext>
            </a:extLst>
          </p:cNvPr>
          <p:cNvSpPr>
            <a:spLocks noGrp="1"/>
          </p:cNvSpPr>
          <p:nvPr>
            <p:ph type="body" sz="quarter" idx="14" hasCustomPrompt="1"/>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158342892"/>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64809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61423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4373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1495301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57272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2517401073"/>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709132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3" name="Freeform: Shape 12">
            <a:extLst>
              <a:ext uri="{FF2B5EF4-FFF2-40B4-BE49-F238E27FC236}">
                <a16:creationId xmlns:a16="http://schemas.microsoft.com/office/drawing/2014/main" id="{3F3DCB0E-7364-4B69-BA11-325DFB75F039}"/>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703111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703CCB-4515-447B-9D4C-C361026CC13F}"/>
              </a:ext>
            </a:extLst>
          </p:cNvPr>
          <p:cNvSpPr>
            <a:spLocks noGrp="1"/>
          </p:cNvSpPr>
          <p:nvPr>
            <p:ph type="pic" sz="quarter" idx="17" hasCustomPrompt="1"/>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dirty="0"/>
              <a:t> </a:t>
            </a:r>
          </a:p>
        </p:txBody>
      </p:sp>
      <p:sp>
        <p:nvSpPr>
          <p:cNvPr id="11" name="Text Placeholder 10">
            <a:extLst>
              <a:ext uri="{FF2B5EF4-FFF2-40B4-BE49-F238E27FC236}">
                <a16:creationId xmlns:a16="http://schemas.microsoft.com/office/drawing/2014/main" id="{71B4E8BC-C3BC-4E7C-B3C2-AB5029B8FB2C}"/>
              </a:ext>
            </a:extLst>
          </p:cNvPr>
          <p:cNvSpPr>
            <a:spLocks noGrp="1"/>
          </p:cNvSpPr>
          <p:nvPr>
            <p:ph type="body" sz="quarter" idx="18" hasCustomPrompt="1"/>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59005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409013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A1306-839E-4BE0-95C1-D0AB7509740E}"/>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240D857C-E5F1-4BDC-8A99-7B246164353F}"/>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14666217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51597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39276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49470092"/>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6645958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367243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22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384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31181661"/>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487A99E-EF5B-439A-BE3B-E777CA5DFBD6}"/>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Freeform: Shape 5">
            <a:extLst>
              <a:ext uri="{FF2B5EF4-FFF2-40B4-BE49-F238E27FC236}">
                <a16:creationId xmlns:a16="http://schemas.microsoft.com/office/drawing/2014/main" id="{0EEDB4C5-4D50-4C91-B9A5-A9BCE42BF8DE}"/>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631950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Picture Placeholder 11">
            <a:extLst>
              <a:ext uri="{FF2B5EF4-FFF2-40B4-BE49-F238E27FC236}">
                <a16:creationId xmlns:a16="http://schemas.microsoft.com/office/drawing/2014/main" id="{D58ED7BC-1EA4-4387-82A7-BFEBF7FA13EF}"/>
              </a:ext>
            </a:extLst>
          </p:cNvPr>
          <p:cNvSpPr>
            <a:spLocks noGrp="1"/>
          </p:cNvSpPr>
          <p:nvPr>
            <p:ph type="pic" sz="quarter" idx="13"/>
          </p:nvPr>
        </p:nvSpPr>
        <p:spPr>
          <a:xfrm>
            <a:off x="0" y="2403336"/>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DA9A7530-18B5-41FC-A93D-F8CA8070C837}"/>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587528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5B401B-8986-425F-87D2-9CDF185F587E}"/>
              </a:ext>
            </a:extLst>
          </p:cNvPr>
          <p:cNvSpPr>
            <a:spLocks noGrp="1"/>
          </p:cNvSpPr>
          <p:nvPr>
            <p:ph type="pic" sz="quarter" idx="16"/>
          </p:nvPr>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reeform: Shape 7">
            <a:extLst>
              <a:ext uri="{FF2B5EF4-FFF2-40B4-BE49-F238E27FC236}">
                <a16:creationId xmlns:a16="http://schemas.microsoft.com/office/drawing/2014/main" id="{B7A25AB8-018D-4AE5-A574-6BAA008440FD}"/>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42615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reeform: Shape 8">
            <a:extLst>
              <a:ext uri="{FF2B5EF4-FFF2-40B4-BE49-F238E27FC236}">
                <a16:creationId xmlns:a16="http://schemas.microsoft.com/office/drawing/2014/main" id="{82C86F38-D8C8-456F-8A72-3A2DD495DC6F}"/>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520731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reeform: Shape 9">
            <a:extLst>
              <a:ext uri="{FF2B5EF4-FFF2-40B4-BE49-F238E27FC236}">
                <a16:creationId xmlns:a16="http://schemas.microsoft.com/office/drawing/2014/main" id="{4CD36CFD-F607-4420-9136-F367C25BD39E}"/>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49175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517290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extLst>
      <p:ext uri="{BB962C8B-B14F-4D97-AF65-F5344CB8AC3E}">
        <p14:creationId xmlns:p14="http://schemas.microsoft.com/office/powerpoint/2010/main" val="39686754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ags" Target="../tags/tag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ags" Target="../tags/tag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6.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tags" Target="../tags/tag6.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9.xml"/><Relationship Id="rId1" Type="http://schemas.openxmlformats.org/officeDocument/2006/relationships/tags" Target="../tags/tag7.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9.xml"/><Relationship Id="rId1" Type="http://schemas.openxmlformats.org/officeDocument/2006/relationships/tags" Target="../tags/tag8.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7"/>
          </p:nvPr>
        </p:nvPicPr>
        <p:blipFill>
          <a:blip r:embed="rId4" cstate="hqprint">
            <a:extLst>
              <a:ext uri="{28A0092B-C50C-407E-A947-70E740481C1C}">
                <a14:useLocalDpi xmlns:a14="http://schemas.microsoft.com/office/drawing/2010/main" val="0"/>
              </a:ext>
            </a:extLst>
          </a:blip>
          <a:srcRect t="7813" b="7813"/>
          <a:stretch>
            <a:fillRect/>
          </a:stretch>
        </p:blipFill>
        <p:spPr/>
      </p:pic>
      <p:sp>
        <p:nvSpPr>
          <p:cNvPr id="9" name="Text Placeholder 8">
            <a:extLst>
              <a:ext uri="{FF2B5EF4-FFF2-40B4-BE49-F238E27FC236}">
                <a16:creationId xmlns:a16="http://schemas.microsoft.com/office/drawing/2014/main" id="{5C49A9CB-0433-DA44-9461-90D6372B0C55}"/>
              </a:ext>
            </a:extLst>
          </p:cNvPr>
          <p:cNvSpPr>
            <a:spLocks noGrp="1"/>
          </p:cNvSpPr>
          <p:nvPr>
            <p:ph type="body" sz="quarter" idx="18"/>
          </p:nvPr>
        </p:nvSpPr>
        <p:spPr/>
        <p:txBody>
          <a:bodyPr/>
          <a:lstStyle/>
          <a:p>
            <a:endParaRPr lang="en-US" dirty="0"/>
          </a:p>
        </p:txBody>
      </p:sp>
      <p:sp>
        <p:nvSpPr>
          <p:cNvPr id="16" name="Text Placeholder 15">
            <a:extLst>
              <a:ext uri="{FF2B5EF4-FFF2-40B4-BE49-F238E27FC236}">
                <a16:creationId xmlns:a16="http://schemas.microsoft.com/office/drawing/2014/main" id="{61206A8F-83E5-4FEA-8A5E-D732E9029D69}"/>
              </a:ext>
            </a:extLst>
          </p:cNvPr>
          <p:cNvSpPr>
            <a:spLocks noGrp="1"/>
          </p:cNvSpPr>
          <p:nvPr>
            <p:ph type="body" sz="quarter" idx="14"/>
          </p:nvPr>
        </p:nvSpPr>
        <p:spPr>
          <a:xfrm>
            <a:off x="6874933" y="2518531"/>
            <a:ext cx="4978400" cy="1135062"/>
          </a:xfrm>
        </p:spPr>
        <p:txBody>
          <a:bodyPr/>
          <a:lstStyle/>
          <a:p>
            <a:pPr lvl="0"/>
            <a:r>
              <a:rPr lang="en-US" dirty="0"/>
              <a:t>What we value</a:t>
            </a:r>
          </a:p>
        </p:txBody>
      </p:sp>
      <p:sp>
        <p:nvSpPr>
          <p:cNvPr id="20" name="Subtitle 19">
            <a:extLst>
              <a:ext uri="{FF2B5EF4-FFF2-40B4-BE49-F238E27FC236}">
                <a16:creationId xmlns:a16="http://schemas.microsoft.com/office/drawing/2014/main" id="{C6ABCA3A-7B17-4B98-9BEA-CA08529E4BB5}"/>
              </a:ext>
            </a:extLst>
          </p:cNvPr>
          <p:cNvSpPr>
            <a:spLocks noGrp="1"/>
          </p:cNvSpPr>
          <p:nvPr>
            <p:ph type="subTitle" idx="1"/>
          </p:nvPr>
        </p:nvSpPr>
        <p:spPr>
          <a:xfrm>
            <a:off x="6874933" y="3835337"/>
            <a:ext cx="4986867" cy="3171750"/>
          </a:xfrm>
        </p:spPr>
        <p:txBody>
          <a:bodyPr>
            <a:normAutofit/>
          </a:bodyPr>
          <a:lstStyle/>
          <a:p>
            <a:r>
              <a:rPr lang="en-US" sz="2800" dirty="0">
                <a:latin typeface="Arial Narrow" panose="020B0606020202030204" pitchFamily="34" charset="0"/>
                <a:ea typeface="Arial" charset="0"/>
                <a:cs typeface="Arial" panose="020B0604020202020204" pitchFamily="34" charset="0"/>
              </a:rPr>
              <a:t>Integrity, diversity, service, leadership, and fellowship</a:t>
            </a:r>
            <a:endParaRPr lang="en-US" sz="2400" dirty="0">
              <a:latin typeface="Arial Narrow" panose="020B0606020202030204" pitchFamily="34" charset="0"/>
              <a:ea typeface="Arial" charset="0"/>
              <a:cs typeface="Arial" panose="020B0604020202020204" pitchFamily="34" charset="0"/>
            </a:endParaRPr>
          </a:p>
          <a:p>
            <a:endParaRPr lang="en-US" sz="2400" dirty="0">
              <a:latin typeface="Arial Narrow" panose="020B0606020202030204" pitchFamily="34" charset="0"/>
              <a:ea typeface="Arial" charset="0"/>
              <a:cs typeface="Arial" panose="020B0604020202020204" pitchFamily="34" charset="0"/>
            </a:endParaRPr>
          </a:p>
          <a:p>
            <a:pPr algn="r"/>
            <a:r>
              <a:rPr lang="en-US" sz="2800" b="1" dirty="0">
                <a:latin typeface="Arial Narrow" panose="020B0606020202030204" pitchFamily="34" charset="0"/>
                <a:ea typeface="Arial" charset="0"/>
                <a:cs typeface="Arial" panose="020B0604020202020204" pitchFamily="34" charset="0"/>
              </a:rPr>
              <a:t>ROTARY.ORG/DEI</a:t>
            </a:r>
          </a:p>
        </p:txBody>
      </p:sp>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232315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C25BA-D8F0-4178-B816-B2FDF5B1B83D}"/>
              </a:ext>
            </a:extLst>
          </p:cNvPr>
          <p:cNvPicPr>
            <a:picLocks noChangeAspect="1"/>
          </p:cNvPicPr>
          <p:nvPr/>
        </p:nvPicPr>
        <p:blipFill>
          <a:blip r:embed="rId2"/>
          <a:stretch>
            <a:fillRect/>
          </a:stretch>
        </p:blipFill>
        <p:spPr>
          <a:xfrm>
            <a:off x="3188332" y="1396993"/>
            <a:ext cx="5627077" cy="4735514"/>
          </a:xfrm>
          <a:prstGeom prst="rect">
            <a:avLst/>
          </a:prstGeom>
        </p:spPr>
      </p:pic>
      <p:sp>
        <p:nvSpPr>
          <p:cNvPr id="4" name="TextBox 3">
            <a:extLst>
              <a:ext uri="{FF2B5EF4-FFF2-40B4-BE49-F238E27FC236}">
                <a16:creationId xmlns:a16="http://schemas.microsoft.com/office/drawing/2014/main" id="{5BC42DF1-87D7-4892-9774-04059B83693F}"/>
              </a:ext>
            </a:extLst>
          </p:cNvPr>
          <p:cNvSpPr txBox="1"/>
          <p:nvPr/>
        </p:nvSpPr>
        <p:spPr>
          <a:xfrm>
            <a:off x="3188332" y="1396994"/>
            <a:ext cx="5627077" cy="372259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QUESTIONS</a:t>
            </a:r>
          </a:p>
        </p:txBody>
      </p:sp>
      <p:sp>
        <p:nvSpPr>
          <p:cNvPr id="2" name="Slide Number Placeholder 1">
            <a:extLst>
              <a:ext uri="{FF2B5EF4-FFF2-40B4-BE49-F238E27FC236}">
                <a16:creationId xmlns:a16="http://schemas.microsoft.com/office/drawing/2014/main" id="{5DB3309C-0FC6-480A-ACAC-BDB57E644B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7663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562391B0-9CD9-40EB-9236-7513CFBFA8AB}"/>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l="413" r="413"/>
          <a:stretch/>
        </p:blipFill>
        <p:spPr/>
      </p:pic>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558800" y="693738"/>
            <a:ext cx="4290786" cy="1135062"/>
          </a:xfrm>
        </p:spPr>
        <p:txBody>
          <a:bodyPr/>
          <a:lstStyle/>
          <a:p>
            <a:r>
              <a:rPr lang="en-US" dirty="0"/>
              <a:t>Our causes</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558800" y="2068438"/>
            <a:ext cx="5217886" cy="4789562"/>
          </a:xfrm>
        </p:spPr>
        <p:txBody>
          <a:bodyPr>
            <a:noAutofit/>
          </a:bodyPr>
          <a:lstStyle/>
          <a:p>
            <a:pPr marL="457200" lvl="0" indent="-457200">
              <a:buFont typeface="Arial" panose="020B0604020202020204" pitchFamily="34" charset="0"/>
              <a:buChar char="•"/>
            </a:pPr>
            <a:r>
              <a:rPr lang="en-US" sz="2800" dirty="0">
                <a:latin typeface="Arial Narrow" panose="020B0606020202030204" pitchFamily="34" charset="0"/>
                <a:ea typeface="Arial" charset="0"/>
                <a:cs typeface="Arial" panose="020B0604020202020204" pitchFamily="34" charset="0"/>
              </a:rPr>
              <a:t>Support the environment</a:t>
            </a:r>
          </a:p>
          <a:p>
            <a:pPr marL="457200" lvl="0" indent="-457200">
              <a:buFont typeface="Arial" panose="020B0604020202020204" pitchFamily="34" charset="0"/>
              <a:buChar char="•"/>
            </a:pPr>
            <a:r>
              <a:rPr lang="en-US" sz="2800" dirty="0">
                <a:latin typeface="Arial Narrow" panose="020B0606020202030204" pitchFamily="34" charset="0"/>
                <a:ea typeface="Arial" charset="0"/>
                <a:cs typeface="Arial" panose="020B0604020202020204" pitchFamily="34" charset="0"/>
              </a:rPr>
              <a:t>Promote peace</a:t>
            </a:r>
          </a:p>
          <a:p>
            <a:pPr marL="457200" lvl="0" indent="-457200">
              <a:buFont typeface="Arial" panose="020B0604020202020204" pitchFamily="34" charset="0"/>
              <a:buChar char="•"/>
            </a:pPr>
            <a:r>
              <a:rPr lang="en-US" sz="2800" dirty="0">
                <a:latin typeface="Arial Narrow" panose="020B0606020202030204" pitchFamily="34" charset="0"/>
                <a:ea typeface="Arial" charset="0"/>
                <a:cs typeface="Arial" panose="020B0604020202020204" pitchFamily="34" charset="0"/>
              </a:rPr>
              <a:t>Fight disease</a:t>
            </a:r>
          </a:p>
          <a:p>
            <a:pPr marL="457200" lvl="0" indent="-457200">
              <a:buFont typeface="Arial" panose="020B0604020202020204" pitchFamily="34" charset="0"/>
              <a:buChar char="•"/>
            </a:pPr>
            <a:r>
              <a:rPr lang="en-US" sz="2800" dirty="0">
                <a:latin typeface="Arial Narrow" panose="020B0606020202030204" pitchFamily="34" charset="0"/>
                <a:ea typeface="Arial" charset="0"/>
                <a:cs typeface="Arial" panose="020B0604020202020204" pitchFamily="34" charset="0"/>
              </a:rPr>
              <a:t>Provide clean water, sanitation, and hygiene</a:t>
            </a:r>
          </a:p>
          <a:p>
            <a:pPr marL="457200" lvl="0" indent="-457200">
              <a:buFont typeface="Arial" panose="020B0604020202020204" pitchFamily="34" charset="0"/>
              <a:buChar char="•"/>
            </a:pPr>
            <a:r>
              <a:rPr lang="en-US" sz="2800" dirty="0">
                <a:latin typeface="Arial Narrow" panose="020B0606020202030204" pitchFamily="34" charset="0"/>
                <a:ea typeface="Arial" charset="0"/>
                <a:cs typeface="Arial" panose="020B0604020202020204" pitchFamily="34" charset="0"/>
              </a:rPr>
              <a:t>Save mothers and children</a:t>
            </a:r>
          </a:p>
          <a:p>
            <a:pPr marL="457200" lvl="0" indent="-457200">
              <a:buFont typeface="Arial" panose="020B0604020202020204" pitchFamily="34" charset="0"/>
              <a:buChar char="•"/>
            </a:pPr>
            <a:r>
              <a:rPr lang="en-US" sz="2800" dirty="0">
                <a:latin typeface="Arial Narrow" panose="020B0606020202030204" pitchFamily="34" charset="0"/>
                <a:ea typeface="Arial" charset="0"/>
                <a:cs typeface="Arial" panose="020B0604020202020204" pitchFamily="34" charset="0"/>
              </a:rPr>
              <a:t>Support education</a:t>
            </a:r>
          </a:p>
          <a:p>
            <a:pPr marL="457200" lvl="0" indent="-457200">
              <a:buFont typeface="Arial" panose="020B0604020202020204" pitchFamily="34" charset="0"/>
              <a:buChar char="•"/>
            </a:pPr>
            <a:r>
              <a:rPr lang="en-US" sz="2800" dirty="0">
                <a:latin typeface="Arial Narrow" panose="020B0606020202030204" pitchFamily="34" charset="0"/>
                <a:ea typeface="Arial" charset="0"/>
                <a:cs typeface="Arial" panose="020B0604020202020204" pitchFamily="34" charset="0"/>
              </a:rPr>
              <a:t>Grow local economies</a:t>
            </a:r>
          </a:p>
        </p:txBody>
      </p:sp>
      <p:sp>
        <p:nvSpPr>
          <p:cNvPr id="18" name="Slide Number Placeholder 17">
            <a:extLst>
              <a:ext uri="{FF2B5EF4-FFF2-40B4-BE49-F238E27FC236}">
                <a16:creationId xmlns:a16="http://schemas.microsoft.com/office/drawing/2014/main" id="{2FE50637-E003-4339-80E5-B30EC06F6B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199769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7"/>
          </p:nvPr>
        </p:nvPicPr>
        <p:blipFill>
          <a:blip r:embed="rId4" cstate="hqprint">
            <a:extLst>
              <a:ext uri="{28A0092B-C50C-407E-A947-70E740481C1C}">
                <a14:useLocalDpi xmlns:a14="http://schemas.microsoft.com/office/drawing/2010/main" val="0"/>
              </a:ext>
            </a:extLst>
          </a:blip>
          <a:srcRect t="7813" b="7813"/>
          <a:stretch>
            <a:fillRect/>
          </a:stretch>
        </p:blipFill>
        <p:spPr/>
      </p:pic>
      <p:sp>
        <p:nvSpPr>
          <p:cNvPr id="9" name="Text Placeholder 8">
            <a:extLst>
              <a:ext uri="{FF2B5EF4-FFF2-40B4-BE49-F238E27FC236}">
                <a16:creationId xmlns:a16="http://schemas.microsoft.com/office/drawing/2014/main" id="{5C49A9CB-0433-DA44-9461-90D6372B0C55}"/>
              </a:ext>
            </a:extLst>
          </p:cNvPr>
          <p:cNvSpPr>
            <a:spLocks noGrp="1"/>
          </p:cNvSpPr>
          <p:nvPr>
            <p:ph type="body" sz="quarter" idx="18"/>
          </p:nvPr>
        </p:nvSpPr>
        <p:spPr/>
        <p:txBody>
          <a:bodyPr/>
          <a:lstStyle/>
          <a:p>
            <a:endParaRPr lang="en-US" dirty="0"/>
          </a:p>
        </p:txBody>
      </p:sp>
      <p:sp>
        <p:nvSpPr>
          <p:cNvPr id="16" name="Text Placeholder 15">
            <a:extLst>
              <a:ext uri="{FF2B5EF4-FFF2-40B4-BE49-F238E27FC236}">
                <a16:creationId xmlns:a16="http://schemas.microsoft.com/office/drawing/2014/main" id="{61206A8F-83E5-4FEA-8A5E-D732E9029D69}"/>
              </a:ext>
            </a:extLst>
          </p:cNvPr>
          <p:cNvSpPr>
            <a:spLocks noGrp="1"/>
          </p:cNvSpPr>
          <p:nvPr>
            <p:ph type="body" sz="quarter" idx="14"/>
          </p:nvPr>
        </p:nvSpPr>
        <p:spPr>
          <a:xfrm>
            <a:off x="6671734" y="1079200"/>
            <a:ext cx="4978400" cy="1135062"/>
          </a:xfrm>
        </p:spPr>
        <p:txBody>
          <a:bodyPr/>
          <a:lstStyle/>
          <a:p>
            <a:pPr lvl="0"/>
            <a:r>
              <a:rPr lang="en-US" dirty="0"/>
              <a:t>“service above self”</a:t>
            </a:r>
          </a:p>
        </p:txBody>
      </p:sp>
      <p:sp>
        <p:nvSpPr>
          <p:cNvPr id="20" name="Subtitle 19">
            <a:extLst>
              <a:ext uri="{FF2B5EF4-FFF2-40B4-BE49-F238E27FC236}">
                <a16:creationId xmlns:a16="http://schemas.microsoft.com/office/drawing/2014/main" id="{C6ABCA3A-7B17-4B98-9BEA-CA08529E4BB5}"/>
              </a:ext>
            </a:extLst>
          </p:cNvPr>
          <p:cNvSpPr>
            <a:spLocks noGrp="1"/>
          </p:cNvSpPr>
          <p:nvPr>
            <p:ph type="subTitle" idx="1"/>
          </p:nvPr>
        </p:nvSpPr>
        <p:spPr>
          <a:xfrm>
            <a:off x="6671734" y="2631279"/>
            <a:ext cx="4775200" cy="3171750"/>
          </a:xfrm>
        </p:spPr>
        <p:txBody>
          <a:bodyPr>
            <a:normAutofit/>
          </a:bodyPr>
          <a:lstStyle/>
          <a:p>
            <a:pPr lvl="0">
              <a:lnSpc>
                <a:spcPct val="100000"/>
              </a:lnSpc>
              <a:spcBef>
                <a:spcPts val="0"/>
              </a:spcBef>
            </a:pPr>
            <a:r>
              <a:rPr lang="en-US" sz="2800" dirty="0">
                <a:latin typeface="Arial Narrow" panose="020B0606020202030204" pitchFamily="34" charset="0"/>
                <a:ea typeface="Arial" charset="0"/>
                <a:cs typeface="Arial" panose="020B0604020202020204" pitchFamily="34" charset="0"/>
              </a:rPr>
              <a:t>With help from experts and mentors in the district resource network, members design projects and grants that will have lasting benefits for the community.</a:t>
            </a:r>
          </a:p>
          <a:p>
            <a:pPr lvl="0">
              <a:lnSpc>
                <a:spcPct val="100000"/>
              </a:lnSpc>
              <a:spcBef>
                <a:spcPts val="0"/>
              </a:spcBef>
            </a:pPr>
            <a:endParaRPr lang="en-US" sz="2800" b="1" dirty="0">
              <a:latin typeface="Arial Narrow" panose="020B0606020202030204" pitchFamily="34" charset="0"/>
              <a:ea typeface="Arial" charset="0"/>
              <a:cs typeface="Arial" panose="020B0604020202020204" pitchFamily="34" charset="0"/>
            </a:endParaRPr>
          </a:p>
          <a:p>
            <a:pPr lvl="0">
              <a:lnSpc>
                <a:spcPct val="100000"/>
              </a:lnSpc>
              <a:spcBef>
                <a:spcPts val="0"/>
              </a:spcBef>
            </a:pPr>
            <a:r>
              <a:rPr lang="en-US" sz="2800" b="1" dirty="0">
                <a:latin typeface="Arial Narrow" panose="020B0606020202030204" pitchFamily="34" charset="0"/>
                <a:ea typeface="Arial" charset="0"/>
                <a:cs typeface="Arial" panose="020B0604020202020204" pitchFamily="34" charset="0"/>
              </a:rPr>
              <a:t>ROTARY.ORG/TAKE-ACTION</a:t>
            </a:r>
          </a:p>
        </p:txBody>
      </p:sp>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125131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B58910-04FE-F041-B23E-E6D77357CD21}"/>
              </a:ext>
            </a:extLst>
          </p:cNvPr>
          <p:cNvSpPr/>
          <p:nvPr/>
        </p:nvSpPr>
        <p:spPr>
          <a:xfrm flipV="1">
            <a:off x="0" y="0"/>
            <a:ext cx="12192000" cy="1540042"/>
          </a:xfrm>
          <a:prstGeom prst="rect">
            <a:avLst/>
          </a:prstGeom>
          <a:solidFill>
            <a:srgbClr val="00B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 Placeholder 10">
            <a:extLst>
              <a:ext uri="{FF2B5EF4-FFF2-40B4-BE49-F238E27FC236}">
                <a16:creationId xmlns:a16="http://schemas.microsoft.com/office/drawing/2014/main" id="{78BC29EA-25D2-CA4E-A2EA-DCEDFBC5AC68}"/>
              </a:ext>
            </a:extLst>
          </p:cNvPr>
          <p:cNvSpPr txBox="1">
            <a:spLocks/>
          </p:cNvSpPr>
          <p:nvPr/>
        </p:nvSpPr>
        <p:spPr>
          <a:xfrm>
            <a:off x="379828" y="699193"/>
            <a:ext cx="9149184" cy="840849"/>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About the Rotary Club of </a:t>
            </a:r>
            <a:r>
              <a:rPr kumimoji="0" lang="en-US" sz="4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xxxx</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Text Placeholder 12">
            <a:extLst>
              <a:ext uri="{FF2B5EF4-FFF2-40B4-BE49-F238E27FC236}">
                <a16:creationId xmlns:a16="http://schemas.microsoft.com/office/drawing/2014/main" id="{FA87178B-D2EC-FD44-8F5F-DBEED61D34D8}"/>
              </a:ext>
            </a:extLst>
          </p:cNvPr>
          <p:cNvSpPr txBox="1">
            <a:spLocks/>
          </p:cNvSpPr>
          <p:nvPr/>
        </p:nvSpPr>
        <p:spPr>
          <a:xfrm>
            <a:off x="379828" y="2090489"/>
            <a:ext cx="7861300" cy="3988577"/>
          </a:xfrm>
          <a:prstGeom prst="rect">
            <a:avLst/>
          </a:prstGeom>
        </p:spPr>
        <p:txBody>
          <a:bodyPr/>
          <a:lstStyle>
            <a:lvl1pPr marL="457200" indent="-457200" algn="l" defTabSz="914400" rtl="0" eaLnBrk="1" latinLnBrk="0" hangingPunct="1">
              <a:lnSpc>
                <a:spcPct val="90000"/>
              </a:lnSpc>
              <a:spcBef>
                <a:spcPts val="1000"/>
              </a:spcBef>
              <a:buFont typeface="Arial" panose="020B0604020202020204" pitchFamily="34" charset="0"/>
              <a:buChar char="•"/>
              <a:defRPr sz="2800" b="0"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Founded in </a:t>
            </a:r>
            <a:r>
              <a:rPr kumimoji="0" lang="en-US" sz="2800" b="0" i="0" u="none" strike="noStrike" kern="1200" cap="none" spc="0" normalizeH="0" baseline="0" noProof="0" dirty="0" err="1">
                <a:ln>
                  <a:noFill/>
                </a:ln>
                <a:solidFill>
                  <a:srgbClr val="48595D"/>
                </a:solidFill>
                <a:effectLst/>
                <a:uLnTx/>
                <a:uFillTx/>
                <a:latin typeface="Arial" panose="020B0604020202020204" pitchFamily="34" charset="0"/>
                <a:ea typeface="+mn-ea"/>
                <a:cs typeface="Arial" panose="020B0604020202020204" pitchFamily="34" charset="0"/>
              </a:rPr>
              <a:t>xxxx</a:t>
            </a:r>
            <a:endParaRPr kumimoji="0" lang="en-US" sz="28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Xx number of members (xx% women)</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We are known for (signature project)</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Our hope for the future is…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We are looking for members who…</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We expect our members to…</a:t>
            </a:r>
          </a:p>
        </p:txBody>
      </p:sp>
    </p:spTree>
    <p:custDataLst>
      <p:tags r:id="rId1"/>
    </p:custDataLst>
    <p:extLst>
      <p:ext uri="{BB962C8B-B14F-4D97-AF65-F5344CB8AC3E}">
        <p14:creationId xmlns:p14="http://schemas.microsoft.com/office/powerpoint/2010/main" val="680847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563033" y="1081587"/>
            <a:ext cx="4978400" cy="1135062"/>
          </a:xfrm>
        </p:spPr>
        <p:txBody>
          <a:bodyPr/>
          <a:lstStyle/>
          <a:p>
            <a:pPr lvl="0"/>
            <a:r>
              <a:rPr lang="en-US" dirty="0"/>
              <a:t>Get involved</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58800" y="2593922"/>
            <a:ext cx="4982633" cy="2532259"/>
          </a:xfrm>
        </p:spPr>
        <p:txBody>
          <a:bodyPr>
            <a:normAutofit/>
          </a:bodyPr>
          <a:lstStyle/>
          <a:p>
            <a:pPr lvl="0"/>
            <a:r>
              <a:rPr lang="en-US" sz="2800" dirty="0">
                <a:solidFill>
                  <a:srgbClr val="FFFFFF"/>
                </a:solidFill>
                <a:latin typeface="Arial Narrow" panose="020B0606020202030204" pitchFamily="34" charset="0"/>
                <a:ea typeface="Arial" charset="0"/>
                <a:cs typeface="Arial" panose="020B0604020202020204" pitchFamily="34" charset="0"/>
              </a:rPr>
              <a:t>There are countless ways to engage</a:t>
            </a:r>
          </a:p>
          <a:p>
            <a:pPr lvl="0"/>
            <a:r>
              <a:rPr lang="en-US" sz="2800" dirty="0">
                <a:solidFill>
                  <a:srgbClr val="FFFFFF"/>
                </a:solidFill>
                <a:latin typeface="Arial Narrow" panose="020B0606020202030204" pitchFamily="34" charset="0"/>
                <a:ea typeface="Arial" charset="0"/>
                <a:cs typeface="Arial" panose="020B0604020202020204" pitchFamily="34" charset="0"/>
              </a:rPr>
              <a:t>with Rotary and your Rotary club.</a:t>
            </a:r>
          </a:p>
          <a:p>
            <a:pPr lvl="0"/>
            <a:endParaRPr lang="en-US" sz="2800" dirty="0">
              <a:solidFill>
                <a:srgbClr val="FFFFFF"/>
              </a:solidFill>
              <a:latin typeface="Arial Narrow" panose="020B0606020202030204" pitchFamily="34" charset="0"/>
              <a:ea typeface="Arial" charset="0"/>
              <a:cs typeface="Arial" panose="020B0604020202020204" pitchFamily="34" charset="0"/>
            </a:endParaRPr>
          </a:p>
          <a:p>
            <a:pPr lvl="0"/>
            <a:r>
              <a:rPr lang="en-US" sz="2800" dirty="0">
                <a:solidFill>
                  <a:srgbClr val="FFFFFF"/>
                </a:solidFill>
                <a:latin typeface="Arial Narrow" panose="020B0606020202030204" pitchFamily="34" charset="0"/>
                <a:ea typeface="Arial" charset="0"/>
                <a:cs typeface="Arial" panose="020B0604020202020204" pitchFamily="34" charset="0"/>
              </a:rPr>
              <a:t>You choose how — and how much</a:t>
            </a:r>
          </a:p>
          <a:p>
            <a:pPr lvl="0"/>
            <a:r>
              <a:rPr lang="en-US" sz="2800" dirty="0">
                <a:solidFill>
                  <a:srgbClr val="FFFFFF"/>
                </a:solidFill>
                <a:latin typeface="Arial Narrow" panose="020B0606020202030204" pitchFamily="34" charset="0"/>
                <a:ea typeface="Arial" charset="0"/>
                <a:cs typeface="Arial" panose="020B0604020202020204" pitchFamily="34" charset="0"/>
              </a:rPr>
              <a:t>— to get involved</a:t>
            </a:r>
          </a:p>
          <a:p>
            <a:endParaRPr lang="en-US" dirty="0"/>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p:cNvSpPr txBox="1"/>
          <p:nvPr/>
        </p:nvSpPr>
        <p:spPr>
          <a:xfrm>
            <a:off x="6559357" y="1453176"/>
            <a:ext cx="5892800" cy="4247317"/>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8595D"/>
                </a:solidFill>
                <a:effectLst/>
                <a:uLnTx/>
                <a:uFillTx/>
                <a:latin typeface="Arial Narrow" panose="020B0606020202030204" pitchFamily="34" charset="0"/>
                <a:ea typeface="+mn-ea"/>
                <a:cs typeface="+mn-cs"/>
              </a:rPr>
              <a:t>Develop projects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8595D"/>
                </a:solidFill>
                <a:effectLst/>
                <a:uLnTx/>
                <a:uFillTx/>
                <a:latin typeface="Arial Narrow" panose="020B0606020202030204" pitchFamily="34" charset="0"/>
                <a:ea typeface="+mn-ea"/>
                <a:cs typeface="+mn-cs"/>
              </a:rPr>
              <a:t>Empower leaders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8595D"/>
                </a:solidFill>
                <a:effectLst/>
                <a:uLnTx/>
                <a:uFillTx/>
                <a:latin typeface="Arial Narrow" panose="020B0606020202030204" pitchFamily="34" charset="0"/>
                <a:ea typeface="+mn-ea"/>
                <a:cs typeface="+mn-cs"/>
              </a:rPr>
              <a:t>Learn new skills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8595D"/>
                </a:solidFill>
                <a:effectLst/>
                <a:uLnTx/>
                <a:uFillTx/>
                <a:latin typeface="Arial Narrow" panose="020B0606020202030204" pitchFamily="34" charset="0"/>
                <a:ea typeface="+mn-ea"/>
                <a:cs typeface="+mn-cs"/>
              </a:rPr>
              <a:t>Support the Rotary Foundation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8595D"/>
                </a:solidFill>
                <a:effectLst/>
                <a:uLnTx/>
                <a:uFillTx/>
                <a:latin typeface="Arial Narrow" panose="020B0606020202030204" pitchFamily="34" charset="0"/>
                <a:ea typeface="+mn-ea"/>
                <a:cs typeface="+mn-cs"/>
              </a:rPr>
              <a:t>Connect across continents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8595D"/>
                </a:solidFill>
                <a:effectLst/>
                <a:uLnTx/>
                <a:uFillTx/>
                <a:latin typeface="Arial Narrow" panose="020B0606020202030204" pitchFamily="34" charset="0"/>
                <a:ea typeface="+mn-ea"/>
                <a:cs typeface="+mn-cs"/>
              </a:rPr>
              <a:t>Build lifelong friendships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49552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6096001" y="0"/>
            <a:ext cx="6096000" cy="6858000"/>
          </a:xfrm>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671733" y="744937"/>
            <a:ext cx="4978400" cy="1135062"/>
          </a:xfrm>
        </p:spPr>
        <p:txBody>
          <a:bodyPr/>
          <a:lstStyle/>
          <a:p>
            <a:pPr lvl="0"/>
            <a:r>
              <a:rPr lang="en-US" dirty="0"/>
              <a:t>Empower leaders</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630004" y="2038179"/>
            <a:ext cx="5231796" cy="2781641"/>
          </a:xfrm>
        </p:spPr>
        <p:txBody>
          <a:bodyPr>
            <a:noAutofit/>
          </a:bodyPr>
          <a:lstStyle/>
          <a:p>
            <a:pPr marL="342900" lvl="0" indent="-342900">
              <a:lnSpc>
                <a:spcPct val="100000"/>
              </a:lnSpc>
              <a:spcBef>
                <a:spcPts val="0"/>
              </a:spcBef>
              <a:buFont typeface="Arial" panose="020B0604020202020204" pitchFamily="34" charset="0"/>
              <a:buChar char="•"/>
            </a:pPr>
            <a:r>
              <a:rPr lang="en-US" sz="2800" dirty="0">
                <a:solidFill>
                  <a:srgbClr val="FFFFFF"/>
                </a:solidFill>
                <a:latin typeface="Arial Narrow" panose="020B0606020202030204" pitchFamily="34" charset="0"/>
                <a:ea typeface="Arial" charset="0"/>
                <a:cs typeface="Arial" panose="020B0604020202020204" pitchFamily="34" charset="0"/>
              </a:rPr>
              <a:t>Interact</a:t>
            </a:r>
          </a:p>
          <a:p>
            <a:pPr marL="342900" lvl="0" indent="-342900">
              <a:lnSpc>
                <a:spcPct val="100000"/>
              </a:lnSpc>
              <a:spcBef>
                <a:spcPts val="0"/>
              </a:spcBef>
              <a:buFont typeface="Arial" panose="020B0604020202020204" pitchFamily="34" charset="0"/>
              <a:buChar char="•"/>
            </a:pPr>
            <a:r>
              <a:rPr lang="en-US" sz="2800" dirty="0" err="1">
                <a:solidFill>
                  <a:srgbClr val="FFFFFF"/>
                </a:solidFill>
                <a:latin typeface="Arial Narrow" panose="020B0606020202030204" pitchFamily="34" charset="0"/>
                <a:ea typeface="Arial" charset="0"/>
                <a:cs typeface="Arial" panose="020B0604020202020204" pitchFamily="34" charset="0"/>
              </a:rPr>
              <a:t>Rotaract</a:t>
            </a:r>
            <a:endParaRPr lang="en-US" sz="2800" dirty="0">
              <a:solidFill>
                <a:srgbClr val="FFFFFF"/>
              </a:solidFill>
              <a:latin typeface="Arial Narrow" panose="020B0606020202030204" pitchFamily="34" charset="0"/>
              <a:ea typeface="Arial" charset="0"/>
              <a:cs typeface="Arial" panose="020B0604020202020204" pitchFamily="34" charset="0"/>
            </a:endParaRPr>
          </a:p>
          <a:p>
            <a:pPr marL="342900" lvl="0" indent="-342900">
              <a:lnSpc>
                <a:spcPct val="100000"/>
              </a:lnSpc>
              <a:spcBef>
                <a:spcPts val="0"/>
              </a:spcBef>
              <a:buFont typeface="Arial" panose="020B0604020202020204" pitchFamily="34" charset="0"/>
              <a:buChar char="•"/>
            </a:pPr>
            <a:r>
              <a:rPr lang="en-US" sz="2800" dirty="0">
                <a:solidFill>
                  <a:srgbClr val="FFFFFF"/>
                </a:solidFill>
                <a:latin typeface="Arial Narrow" panose="020B0606020202030204" pitchFamily="34" charset="0"/>
                <a:ea typeface="Arial" charset="0"/>
                <a:cs typeface="Arial" panose="020B0604020202020204" pitchFamily="34" charset="0"/>
              </a:rPr>
              <a:t>RYLA</a:t>
            </a:r>
          </a:p>
          <a:p>
            <a:pPr marL="342900" lvl="0" indent="-342900">
              <a:lnSpc>
                <a:spcPct val="100000"/>
              </a:lnSpc>
              <a:spcBef>
                <a:spcPts val="0"/>
              </a:spcBef>
              <a:buFont typeface="Arial" panose="020B0604020202020204" pitchFamily="34" charset="0"/>
              <a:buChar char="•"/>
            </a:pPr>
            <a:r>
              <a:rPr lang="en-US" sz="2800" dirty="0">
                <a:solidFill>
                  <a:srgbClr val="FFFFFF"/>
                </a:solidFill>
                <a:latin typeface="Arial Narrow" panose="020B0606020202030204" pitchFamily="34" charset="0"/>
                <a:ea typeface="Arial" charset="0"/>
                <a:cs typeface="Arial" panose="020B0604020202020204" pitchFamily="34" charset="0"/>
              </a:rPr>
              <a:t>Youth Exchange</a:t>
            </a:r>
          </a:p>
          <a:p>
            <a:pPr marL="342900" lvl="0" indent="-342900">
              <a:lnSpc>
                <a:spcPct val="100000"/>
              </a:lnSpc>
              <a:spcBef>
                <a:spcPts val="0"/>
              </a:spcBef>
              <a:buFont typeface="Arial" panose="020B0604020202020204" pitchFamily="34" charset="0"/>
              <a:buChar char="•"/>
            </a:pPr>
            <a:r>
              <a:rPr lang="en-US" sz="2800" dirty="0">
                <a:solidFill>
                  <a:srgbClr val="FFFFFF"/>
                </a:solidFill>
                <a:latin typeface="Arial Narrow" panose="020B0606020202030204" pitchFamily="34" charset="0"/>
                <a:ea typeface="Arial" charset="0"/>
                <a:cs typeface="Arial" panose="020B0604020202020204" pitchFamily="34" charset="0"/>
              </a:rPr>
              <a:t>Peace Centers</a:t>
            </a:r>
          </a:p>
          <a:p>
            <a:pPr marL="342900" lvl="0" indent="-342900">
              <a:lnSpc>
                <a:spcPct val="100000"/>
              </a:lnSpc>
              <a:spcBef>
                <a:spcPts val="0"/>
              </a:spcBef>
              <a:buFont typeface="Arial" panose="020B0604020202020204" pitchFamily="34" charset="0"/>
              <a:buChar char="•"/>
            </a:pPr>
            <a:r>
              <a:rPr lang="en-US" sz="2800" dirty="0">
                <a:solidFill>
                  <a:srgbClr val="FFFFFF"/>
                </a:solidFill>
                <a:latin typeface="Arial Narrow" panose="020B0606020202030204" pitchFamily="34" charset="0"/>
                <a:ea typeface="Arial" charset="0"/>
                <a:cs typeface="Arial" panose="020B0604020202020204" pitchFamily="34" charset="0"/>
              </a:rPr>
              <a:t>Rotary Community Corps</a:t>
            </a:r>
          </a:p>
          <a:p>
            <a:pPr marL="342900" lvl="0" indent="-342900">
              <a:lnSpc>
                <a:spcPct val="100000"/>
              </a:lnSpc>
              <a:spcBef>
                <a:spcPts val="0"/>
              </a:spcBef>
              <a:buFont typeface="Arial" panose="020B0604020202020204" pitchFamily="34" charset="0"/>
              <a:buChar char="•"/>
            </a:pPr>
            <a:r>
              <a:rPr lang="en-US" sz="2800" dirty="0">
                <a:solidFill>
                  <a:srgbClr val="FFFFFF"/>
                </a:solidFill>
                <a:latin typeface="Arial Narrow" panose="020B0606020202030204" pitchFamily="34" charset="0"/>
                <a:ea typeface="Arial" charset="0"/>
                <a:cs typeface="Arial" panose="020B0604020202020204" pitchFamily="34" charset="0"/>
              </a:rPr>
              <a:t>Rotary Action Groups</a:t>
            </a:r>
          </a:p>
          <a:p>
            <a:pPr marL="342900" lvl="0" indent="-342900">
              <a:lnSpc>
                <a:spcPct val="100000"/>
              </a:lnSpc>
              <a:spcBef>
                <a:spcPts val="0"/>
              </a:spcBef>
              <a:buFont typeface="Arial" panose="020B0604020202020204" pitchFamily="34" charset="0"/>
              <a:buChar char="•"/>
            </a:pPr>
            <a:endParaRPr lang="en-US" sz="2800" dirty="0">
              <a:solidFill>
                <a:srgbClr val="FFFFFF"/>
              </a:solidFill>
              <a:latin typeface="Arial Narrow" panose="020B0606020202030204" pitchFamily="34" charset="0"/>
              <a:ea typeface="Arial" charset="0"/>
              <a:cs typeface="Arial" panose="020B0604020202020204" pitchFamily="34" charset="0"/>
            </a:endParaRPr>
          </a:p>
          <a:p>
            <a:pPr lvl="0">
              <a:lnSpc>
                <a:spcPct val="100000"/>
              </a:lnSpc>
              <a:spcBef>
                <a:spcPts val="0"/>
              </a:spcBef>
            </a:pPr>
            <a:endParaRPr lang="en-US" sz="2800" dirty="0">
              <a:solidFill>
                <a:srgbClr val="FFFFFF"/>
              </a:solidFill>
              <a:latin typeface="Arial Narrow" panose="020B0606020202030204" pitchFamily="34" charset="0"/>
              <a:ea typeface="Arial" charset="0"/>
              <a:cs typeface="Arial" panose="020B0604020202020204" pitchFamily="34" charset="0"/>
            </a:endParaRPr>
          </a:p>
          <a:p>
            <a:pPr lvl="0" algn="r">
              <a:lnSpc>
                <a:spcPct val="100000"/>
              </a:lnSpc>
              <a:spcBef>
                <a:spcPts val="0"/>
              </a:spcBef>
            </a:pPr>
            <a:r>
              <a:rPr lang="en" sz="2800" b="1" dirty="0">
                <a:solidFill>
                  <a:srgbClr val="FFFFFF"/>
                </a:solidFill>
                <a:latin typeface="Arial Narrow" panose="020B0606020202030204" pitchFamily="34" charset="0"/>
                <a:ea typeface="Arial" charset="0"/>
                <a:cs typeface="Arial" panose="020B0604020202020204" pitchFamily="34" charset="0"/>
              </a:rPr>
              <a:t>ROTARY.ORG/EMPOWER-LEADERS</a:t>
            </a:r>
            <a:endParaRPr lang="en-US" sz="2800" b="1" dirty="0">
              <a:solidFill>
                <a:srgbClr val="FFFFFF"/>
              </a:solidFill>
              <a:latin typeface="Arial Narrow" panose="020B0606020202030204" pitchFamily="34" charset="0"/>
              <a:ea typeface="Arial" charset="0"/>
              <a:cs typeface="Arial" panose="020B0604020202020204" pitchFamily="34" charset="0"/>
            </a:endParaRP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3" name="Picture Placeholder 2"/>
          <p:cNvPicPr>
            <a:picLocks noGrp="1" noChangeAspect="1"/>
          </p:cNvPicPr>
          <p:nvPr>
            <p:ph type="pic" sz="quarter" idx="13"/>
          </p:nvPr>
        </p:nvPicPr>
        <p:blipFill>
          <a:blip r:embed="rId4" cstate="hqprint">
            <a:extLst>
              <a:ext uri="{28A0092B-C50C-407E-A947-70E740481C1C}">
                <a14:useLocalDpi xmlns:a14="http://schemas.microsoft.com/office/drawing/2010/main" val="0"/>
              </a:ext>
            </a:extLst>
          </a:blip>
          <a:srcRect l="20370" r="20370"/>
          <a:stretch>
            <a:fillRect/>
          </a:stretch>
        </p:blipFill>
        <p:spPr/>
      </p:pic>
    </p:spTree>
    <p:custDataLst>
      <p:tags r:id="rId1"/>
    </p:custDataLst>
    <p:extLst>
      <p:ext uri="{BB962C8B-B14F-4D97-AF65-F5344CB8AC3E}">
        <p14:creationId xmlns:p14="http://schemas.microsoft.com/office/powerpoint/2010/main" val="268090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0" y="0"/>
            <a:ext cx="6096000" cy="6858000"/>
          </a:xfrm>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558800" y="1261269"/>
            <a:ext cx="4978400" cy="1135062"/>
          </a:xfrm>
        </p:spPr>
        <p:txBody>
          <a:bodyPr/>
          <a:lstStyle/>
          <a:p>
            <a:pPr lvl="0"/>
            <a:r>
              <a:rPr lang="en-US" dirty="0"/>
              <a:t>Build lifelong friendships</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554567" y="2743200"/>
            <a:ext cx="4986867" cy="2781641"/>
          </a:xfrm>
        </p:spPr>
        <p:txBody>
          <a:bodyPr>
            <a:noAutofit/>
          </a:bodyPr>
          <a:lstStyle/>
          <a:p>
            <a:pPr lvl="0">
              <a:lnSpc>
                <a:spcPct val="100000"/>
              </a:lnSpc>
              <a:spcBef>
                <a:spcPts val="0"/>
              </a:spcBef>
            </a:pPr>
            <a:r>
              <a:rPr lang="en-US" sz="2800" dirty="0">
                <a:latin typeface="Arial Narrow" panose="020B0606020202030204" pitchFamily="34" charset="0"/>
                <a:ea typeface="Arial" charset="0"/>
                <a:cs typeface="Arial" panose="020B0604020202020204" pitchFamily="34" charset="0"/>
              </a:rPr>
              <a:t>Being part of a fellowship is a fun way to make friends around the world, explore a hobby or profession, and enhance your Rotary experience.</a:t>
            </a:r>
          </a:p>
          <a:p>
            <a:pPr lvl="0">
              <a:lnSpc>
                <a:spcPct val="100000"/>
              </a:lnSpc>
              <a:spcBef>
                <a:spcPts val="0"/>
              </a:spcBef>
            </a:pPr>
            <a:endParaRPr lang="en-US" sz="2800" dirty="0">
              <a:latin typeface="Arial Narrow" panose="020B0606020202030204" pitchFamily="34" charset="0"/>
              <a:ea typeface="Arial" charset="0"/>
              <a:cs typeface="Arial" panose="020B0604020202020204" pitchFamily="34" charset="0"/>
            </a:endParaRPr>
          </a:p>
          <a:p>
            <a:pPr lvl="0">
              <a:lnSpc>
                <a:spcPct val="100000"/>
              </a:lnSpc>
              <a:spcBef>
                <a:spcPts val="0"/>
              </a:spcBef>
            </a:pPr>
            <a:endParaRPr lang="en-US" sz="2800" b="1" dirty="0">
              <a:latin typeface="Arial Narrow" panose="020B0606020202030204" pitchFamily="34" charset="0"/>
              <a:ea typeface="Arial" charset="0"/>
              <a:cs typeface="Arial" panose="020B0604020202020204" pitchFamily="34" charset="0"/>
            </a:endParaRPr>
          </a:p>
          <a:p>
            <a:pPr lvl="0">
              <a:lnSpc>
                <a:spcPct val="100000"/>
              </a:lnSpc>
              <a:spcBef>
                <a:spcPts val="0"/>
              </a:spcBef>
            </a:pPr>
            <a:r>
              <a:rPr lang="en-US" sz="2800" b="1" dirty="0">
                <a:latin typeface="Arial Narrow" panose="020B0606020202030204" pitchFamily="34" charset="0"/>
                <a:ea typeface="Arial" charset="0"/>
                <a:cs typeface="Arial" panose="020B0604020202020204" pitchFamily="34" charset="0"/>
              </a:rPr>
              <a:t>ROTARY.ORG/FELLOWSHIPS</a:t>
            </a:r>
            <a:endParaRPr lang="en-US" sz="2800" b="1" dirty="0">
              <a:latin typeface="Arial" panose="020B0604020202020204" pitchFamily="34" charset="0"/>
              <a:ea typeface="Arial" charset="0"/>
              <a:cs typeface="Arial" panose="020B0604020202020204" pitchFamily="34" charset="0"/>
            </a:endParaRP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96000" y="0"/>
            <a:ext cx="6096000" cy="9144000"/>
          </a:xfrm>
          <a:prstGeom prst="rect">
            <a:avLst/>
          </a:prstGeom>
        </p:spPr>
      </p:pic>
    </p:spTree>
    <p:custDataLst>
      <p:tags r:id="rId1"/>
    </p:custDataLst>
    <p:extLst>
      <p:ext uri="{BB962C8B-B14F-4D97-AF65-F5344CB8AC3E}">
        <p14:creationId xmlns:p14="http://schemas.microsoft.com/office/powerpoint/2010/main" val="4063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6096001" y="0"/>
            <a:ext cx="6096000" cy="6858000"/>
          </a:xfrm>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650567" y="693738"/>
            <a:ext cx="4978400" cy="1135062"/>
          </a:xfrm>
        </p:spPr>
        <p:txBody>
          <a:bodyPr/>
          <a:lstStyle/>
          <a:p>
            <a:pPr lvl="0"/>
            <a:r>
              <a:rPr lang="en-US" dirty="0"/>
              <a:t>Learn new skills</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650567" y="2275266"/>
            <a:ext cx="4986867" cy="4582733"/>
          </a:xfrm>
        </p:spPr>
        <p:txBody>
          <a:bodyPr>
            <a:normAutofit fontScale="92500" lnSpcReduction="10000"/>
          </a:bodyPr>
          <a:lstStyle/>
          <a:p>
            <a:pPr lvl="0">
              <a:lnSpc>
                <a:spcPct val="100000"/>
              </a:lnSpc>
              <a:spcBef>
                <a:spcPts val="0"/>
              </a:spcBef>
            </a:pPr>
            <a:r>
              <a:rPr lang="en-US" sz="3000" dirty="0">
                <a:solidFill>
                  <a:srgbClr val="FFFFFF"/>
                </a:solidFill>
                <a:latin typeface="Arial Narrow" panose="020B0606020202030204" pitchFamily="34" charset="0"/>
                <a:ea typeface="Arial" charset="0"/>
                <a:cs typeface="Arial" panose="020B0604020202020204" pitchFamily="34" charset="0"/>
              </a:rPr>
              <a:t>Learn everywhere and anytime with Rotary’s Learning Center:</a:t>
            </a:r>
          </a:p>
          <a:p>
            <a:pPr lvl="0">
              <a:lnSpc>
                <a:spcPct val="100000"/>
              </a:lnSpc>
              <a:spcBef>
                <a:spcPts val="0"/>
              </a:spcBef>
            </a:pPr>
            <a:endParaRPr lang="en-US" sz="3000" dirty="0">
              <a:solidFill>
                <a:srgbClr val="FFFFFF"/>
              </a:solidFill>
              <a:latin typeface="Arial Narrow" panose="020B0606020202030204" pitchFamily="34" charset="0"/>
              <a:ea typeface="Arial" charset="0"/>
              <a:cs typeface="Arial" panose="020B0604020202020204" pitchFamily="34" charset="0"/>
            </a:endParaRPr>
          </a:p>
          <a:p>
            <a:pPr marL="457200" lvl="0" indent="-457200">
              <a:lnSpc>
                <a:spcPct val="100000"/>
              </a:lnSpc>
              <a:spcBef>
                <a:spcPts val="0"/>
              </a:spcBef>
              <a:buFont typeface="Arial" panose="020B0604020202020204" pitchFamily="34" charset="0"/>
              <a:buChar char="•"/>
            </a:pPr>
            <a:r>
              <a:rPr lang="en-US" sz="3000" dirty="0">
                <a:solidFill>
                  <a:srgbClr val="FFFFFF"/>
                </a:solidFill>
                <a:latin typeface="Arial Narrow" panose="020B0606020202030204" pitchFamily="34" charset="0"/>
                <a:ea typeface="Arial" charset="0"/>
                <a:cs typeface="Arial" panose="020B0604020202020204" pitchFamily="34" charset="0"/>
              </a:rPr>
              <a:t>Toastmasters Courses, designed for Rotary</a:t>
            </a:r>
          </a:p>
          <a:p>
            <a:pPr marL="457200" lvl="0" indent="-457200">
              <a:lnSpc>
                <a:spcPct val="100000"/>
              </a:lnSpc>
              <a:spcBef>
                <a:spcPts val="0"/>
              </a:spcBef>
              <a:buFont typeface="Arial" panose="020B0604020202020204" pitchFamily="34" charset="0"/>
              <a:buChar char="•"/>
            </a:pPr>
            <a:r>
              <a:rPr lang="en-US" sz="3000" dirty="0">
                <a:solidFill>
                  <a:srgbClr val="FFFFFF"/>
                </a:solidFill>
                <a:latin typeface="Arial Narrow" panose="020B0606020202030204" pitchFamily="34" charset="0"/>
                <a:ea typeface="Arial" charset="0"/>
                <a:cs typeface="Arial" panose="020B0604020202020204" pitchFamily="34" charset="0"/>
              </a:rPr>
              <a:t>Public Image</a:t>
            </a:r>
          </a:p>
          <a:p>
            <a:pPr marL="457200" lvl="0" indent="-457200">
              <a:lnSpc>
                <a:spcPct val="100000"/>
              </a:lnSpc>
              <a:spcBef>
                <a:spcPts val="0"/>
              </a:spcBef>
              <a:buFont typeface="Arial" panose="020B0604020202020204" pitchFamily="34" charset="0"/>
              <a:buChar char="•"/>
            </a:pPr>
            <a:r>
              <a:rPr lang="en-US" sz="3000" dirty="0">
                <a:solidFill>
                  <a:srgbClr val="FFFFFF"/>
                </a:solidFill>
                <a:latin typeface="Arial Narrow" panose="020B0606020202030204" pitchFamily="34" charset="0"/>
                <a:ea typeface="Arial" charset="0"/>
                <a:cs typeface="Arial" panose="020B0604020202020204" pitchFamily="34" charset="0"/>
              </a:rPr>
              <a:t>Mentoring</a:t>
            </a:r>
          </a:p>
          <a:p>
            <a:pPr marL="457200" lvl="0" indent="-457200">
              <a:lnSpc>
                <a:spcPct val="100000"/>
              </a:lnSpc>
              <a:spcBef>
                <a:spcPts val="0"/>
              </a:spcBef>
              <a:buFont typeface="Arial" panose="020B0604020202020204" pitchFamily="34" charset="0"/>
              <a:buChar char="•"/>
            </a:pPr>
            <a:r>
              <a:rPr lang="en-US" sz="3000" dirty="0">
                <a:solidFill>
                  <a:srgbClr val="FFFFFF"/>
                </a:solidFill>
                <a:latin typeface="Arial Narrow" panose="020B0606020202030204" pitchFamily="34" charset="0"/>
                <a:ea typeface="Arial" charset="0"/>
                <a:cs typeface="Arial" panose="020B0604020202020204" pitchFamily="34" charset="0"/>
              </a:rPr>
              <a:t>Leading Change</a:t>
            </a:r>
          </a:p>
          <a:p>
            <a:pPr marL="457200" lvl="0" indent="-457200">
              <a:lnSpc>
                <a:spcPct val="100000"/>
              </a:lnSpc>
              <a:spcBef>
                <a:spcPts val="0"/>
              </a:spcBef>
              <a:buFont typeface="Arial" panose="020B0604020202020204" pitchFamily="34" charset="0"/>
              <a:buChar char="•"/>
            </a:pPr>
            <a:endParaRPr lang="en-US" sz="3000" dirty="0">
              <a:solidFill>
                <a:srgbClr val="FFFFFF"/>
              </a:solidFill>
              <a:latin typeface="Arial Narrow" panose="020B0606020202030204" pitchFamily="34" charset="0"/>
              <a:ea typeface="Arial" charset="0"/>
              <a:cs typeface="Arial" panose="020B0604020202020204" pitchFamily="34" charset="0"/>
            </a:endParaRPr>
          </a:p>
          <a:p>
            <a:pPr lvl="0">
              <a:lnSpc>
                <a:spcPct val="100000"/>
              </a:lnSpc>
              <a:spcBef>
                <a:spcPts val="0"/>
              </a:spcBef>
              <a:defRPr/>
            </a:pPr>
            <a:endParaRPr lang="en-US" sz="3000" dirty="0">
              <a:solidFill>
                <a:srgbClr val="FFFFFF"/>
              </a:solidFill>
              <a:latin typeface="Arial Narrow" panose="020B0606020202030204" pitchFamily="34" charset="0"/>
              <a:ea typeface="Arial" charset="0"/>
              <a:cs typeface="Arial" panose="020B0604020202020204" pitchFamily="34" charset="0"/>
            </a:endParaRPr>
          </a:p>
          <a:p>
            <a:pPr lvl="0" algn="r">
              <a:lnSpc>
                <a:spcPct val="100000"/>
              </a:lnSpc>
              <a:spcBef>
                <a:spcPts val="0"/>
              </a:spcBef>
              <a:defRPr/>
            </a:pPr>
            <a:r>
              <a:rPr lang="en" sz="3000" b="1" dirty="0">
                <a:solidFill>
                  <a:srgbClr val="FFFFFF"/>
                </a:solidFill>
                <a:latin typeface="Arial Narrow" panose="020B0606020202030204" pitchFamily="34" charset="0"/>
                <a:ea typeface="Arial" charset="0"/>
                <a:cs typeface="Arial" panose="020B0604020202020204" pitchFamily="34" charset="0"/>
              </a:rPr>
              <a:t>ROTARY.ORG/LEARN</a:t>
            </a:r>
            <a:endParaRPr lang="en-US" sz="3000" b="1" dirty="0">
              <a:solidFill>
                <a:srgbClr val="FFFFFF"/>
              </a:solidFill>
              <a:latin typeface="Arial Narrow" panose="020B0606020202030204" pitchFamily="34" charset="0"/>
              <a:ea typeface="Arial" charset="0"/>
              <a:cs typeface="Arial" panose="020B0604020202020204" pitchFamily="34" charset="0"/>
            </a:endParaRPr>
          </a:p>
          <a:p>
            <a:pPr marL="457200" lvl="0" indent="-457200">
              <a:lnSpc>
                <a:spcPct val="100000"/>
              </a:lnSpc>
              <a:spcBef>
                <a:spcPts val="0"/>
              </a:spcBef>
              <a:buFont typeface="Arial" panose="020B0604020202020204" pitchFamily="34" charset="0"/>
              <a:buChar char="•"/>
            </a:pPr>
            <a:endParaRPr lang="en-US" sz="2800" dirty="0">
              <a:solidFill>
                <a:srgbClr val="FFFFFF"/>
              </a:solidFill>
              <a:latin typeface="Arial Narrow" panose="020B0606020202030204" pitchFamily="34" charset="0"/>
              <a:ea typeface="Arial" charset="0"/>
              <a:cs typeface="Arial" panose="020B0604020202020204" pitchFamily="34" charset="0"/>
            </a:endParaRPr>
          </a:p>
          <a:p>
            <a:pPr marL="457200" lvl="0" indent="-457200">
              <a:lnSpc>
                <a:spcPct val="100000"/>
              </a:lnSpc>
              <a:spcBef>
                <a:spcPts val="0"/>
              </a:spcBef>
              <a:buFont typeface="Arial" panose="020B0604020202020204" pitchFamily="34" charset="0"/>
              <a:buChar char="•"/>
            </a:pPr>
            <a:endParaRPr lang="en-US" sz="2800" dirty="0">
              <a:solidFill>
                <a:srgbClr val="FFFFFF"/>
              </a:solidFill>
              <a:latin typeface="Arial Narrow" panose="020B0606020202030204" pitchFamily="34" charset="0"/>
              <a:ea typeface="Arial" charset="0"/>
              <a:cs typeface="Arial" panose="020B0604020202020204" pitchFamily="34" charset="0"/>
            </a:endParaRP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3" name="Picture Placeholder 2"/>
          <p:cNvPicPr>
            <a:picLocks noGrp="1" noChangeAspect="1"/>
          </p:cNvPicPr>
          <p:nvPr>
            <p:ph type="pic" sz="quarter" idx="13"/>
          </p:nvPr>
        </p:nvPicPr>
        <p:blipFill>
          <a:blip r:embed="rId4" cstate="hqprint">
            <a:extLst>
              <a:ext uri="{28A0092B-C50C-407E-A947-70E740481C1C}">
                <a14:useLocalDpi xmlns:a14="http://schemas.microsoft.com/office/drawing/2010/main" val="0"/>
              </a:ext>
            </a:extLst>
          </a:blip>
          <a:srcRect l="20356" r="20356"/>
          <a:stretch>
            <a:fillRect/>
          </a:stretch>
        </p:blipFill>
        <p:spPr/>
      </p:pic>
    </p:spTree>
    <p:custDataLst>
      <p:tags r:id="rId1"/>
    </p:custDataLst>
    <p:extLst>
      <p:ext uri="{BB962C8B-B14F-4D97-AF65-F5344CB8AC3E}">
        <p14:creationId xmlns:p14="http://schemas.microsoft.com/office/powerpoint/2010/main" val="214700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4" cstate="hqprint">
            <a:extLst>
              <a:ext uri="{28A0092B-C50C-407E-A947-70E740481C1C}">
                <a14:useLocalDpi xmlns:a14="http://schemas.microsoft.com/office/drawing/2010/main" val="0"/>
              </a:ext>
            </a:extLst>
          </a:blip>
          <a:srcRect t="7813" b="7813"/>
          <a:stretch>
            <a:fillRect/>
          </a:stretch>
        </p:blipFill>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6"/>
          </p:nvPr>
        </p:nvSpPr>
        <p:spPr>
          <a:xfrm>
            <a:off x="0" y="0"/>
            <a:ext cx="12192000" cy="6858000"/>
          </a:xfrm>
        </p:spPr>
        <p:txBody>
          <a:bodyPr/>
          <a:lstStyle/>
          <a:p>
            <a:r>
              <a:rPr lang="en-US" dirty="0"/>
              <a:t>Interested?</a:t>
            </a:r>
          </a:p>
        </p:txBody>
      </p:sp>
      <p:sp>
        <p:nvSpPr>
          <p:cNvPr id="17" name="Subtitle 16">
            <a:extLst>
              <a:ext uri="{FF2B5EF4-FFF2-40B4-BE49-F238E27FC236}">
                <a16:creationId xmlns:a16="http://schemas.microsoft.com/office/drawing/2014/main" id="{59CD2280-086D-4C84-8270-E76DE0695C7B}"/>
              </a:ext>
            </a:extLst>
          </p:cNvPr>
          <p:cNvSpPr>
            <a:spLocks noGrp="1"/>
          </p:cNvSpPr>
          <p:nvPr>
            <p:ph type="subTitle" idx="1"/>
          </p:nvPr>
        </p:nvSpPr>
        <p:spPr>
          <a:xfrm>
            <a:off x="829733" y="3917201"/>
            <a:ext cx="10532534" cy="465667"/>
          </a:xfrm>
        </p:spPr>
        <p:txBody>
          <a:bodyPr/>
          <a:lstStyle/>
          <a:p>
            <a:r>
              <a:rPr lang="en-US" dirty="0"/>
              <a:t>Rotary.org/join</a:t>
            </a:r>
          </a:p>
        </p:txBody>
      </p:sp>
      <p:sp>
        <p:nvSpPr>
          <p:cNvPr id="2" name="Slide Number Placeholder 1">
            <a:extLst>
              <a:ext uri="{FF2B5EF4-FFF2-40B4-BE49-F238E27FC236}">
                <a16:creationId xmlns:a16="http://schemas.microsoft.com/office/drawing/2014/main" id="{17940D06-0E36-4FB9-80BA-82191D9862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BBC07BED-CCB7-984B-BB70-40293C92F076}"/>
              </a:ext>
            </a:extLst>
          </p:cNvPr>
          <p:cNvSpPr txBox="1"/>
          <p:nvPr/>
        </p:nvSpPr>
        <p:spPr>
          <a:xfrm>
            <a:off x="-1477108" y="426251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Rectangle 3"/>
          <p:cNvSpPr/>
          <p:nvPr/>
        </p:nvSpPr>
        <p:spPr>
          <a:xfrm>
            <a:off x="389411" y="5203613"/>
            <a:ext cx="8215746"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Contact us: [INSERT CLUB LOGO]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[INSERT CLUB NAME AND CONTACT INFORMATION</a:t>
            </a: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34598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1092</Words>
  <Application>Microsoft Office PowerPoint</Application>
  <PresentationFormat>Widescreen</PresentationFormat>
  <Paragraphs>123</Paragraphs>
  <Slides>10</Slides>
  <Notes>9</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Arial Narrow</vt:lpstr>
      <vt:lpstr>Calibri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Bobbe Barnes</dc:creator>
  <cp:lastModifiedBy>Bobbe Barnes</cp:lastModifiedBy>
  <cp:revision>1</cp:revision>
  <dcterms:created xsi:type="dcterms:W3CDTF">2021-11-20T18:34:04Z</dcterms:created>
  <dcterms:modified xsi:type="dcterms:W3CDTF">2021-11-20T18:35:01Z</dcterms:modified>
</cp:coreProperties>
</file>